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8"/>
  </p:notesMasterIdLst>
  <p:handoutMasterIdLst>
    <p:handoutMasterId r:id="rId9"/>
  </p:handoutMasterIdLst>
  <p:sldIdLst>
    <p:sldId id="262" r:id="rId5"/>
    <p:sldId id="263" r:id="rId6"/>
    <p:sldId id="264" r:id="rId7"/>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8" d="100"/>
          <a:sy n="58" d="100"/>
        </p:scale>
        <p:origin x="1893" y="51"/>
      </p:cViewPr>
      <p:guideLst/>
    </p:cSldViewPr>
  </p:slideViewPr>
  <p:notesTextViewPr>
    <p:cViewPr>
      <p:scale>
        <a:sx n="1" d="1"/>
        <a:sy n="1" d="1"/>
      </p:scale>
      <p:origin x="0" y="0"/>
    </p:cViewPr>
  </p:notesTextViewPr>
  <p:notesViewPr>
    <p:cSldViewPr snapToGrid="0">
      <p:cViewPr varScale="1">
        <p:scale>
          <a:sx n="48" d="100"/>
          <a:sy n="48" d="100"/>
        </p:scale>
        <p:origin x="2684"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45E104-CC48-DD4B-B440-6EFB582BE689}"/>
              </a:ext>
            </a:extLst>
          </p:cNvPr>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ECC828D7-926B-2062-2630-EFB200668290}"/>
              </a:ext>
            </a:extLst>
          </p:cNvPr>
          <p:cNvSpPr>
            <a:spLocks noGrp="1"/>
          </p:cNvSpPr>
          <p:nvPr>
            <p:ph type="dt" sz="quarter" idx="1"/>
          </p:nvPr>
        </p:nvSpPr>
        <p:spPr>
          <a:xfrm>
            <a:off x="3850443" y="0"/>
            <a:ext cx="2945659" cy="498055"/>
          </a:xfrm>
          <a:prstGeom prst="rect">
            <a:avLst/>
          </a:prstGeom>
        </p:spPr>
        <p:txBody>
          <a:bodyPr vert="horz" lIns="93177" tIns="46589" rIns="93177" bIns="46589" rtlCol="0"/>
          <a:lstStyle>
            <a:lvl1pPr algn="r">
              <a:defRPr sz="1200"/>
            </a:lvl1pPr>
          </a:lstStyle>
          <a:p>
            <a:fld id="{B4A35777-07CE-48AC-A5FE-CACE6FD42B66}" type="datetimeFigureOut">
              <a:rPr lang="en-US" smtClean="0"/>
              <a:t>7/5/2025</a:t>
            </a:fld>
            <a:endParaRPr lang="en-US"/>
          </a:p>
        </p:txBody>
      </p:sp>
      <p:sp>
        <p:nvSpPr>
          <p:cNvPr id="4" name="Footer Placeholder 3">
            <a:extLst>
              <a:ext uri="{FF2B5EF4-FFF2-40B4-BE49-F238E27FC236}">
                <a16:creationId xmlns:a16="http://schemas.microsoft.com/office/drawing/2014/main" id="{29F8E161-89EB-0D0F-C183-4D9271221455}"/>
              </a:ext>
            </a:extLst>
          </p:cNvPr>
          <p:cNvSpPr>
            <a:spLocks noGrp="1"/>
          </p:cNvSpPr>
          <p:nvPr>
            <p:ph type="ftr" sz="quarter" idx="2"/>
          </p:nvPr>
        </p:nvSpPr>
        <p:spPr>
          <a:xfrm>
            <a:off x="0" y="9428584"/>
            <a:ext cx="2945659" cy="49805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214678-B23C-C025-AE90-AFDD974F426C}"/>
              </a:ext>
            </a:extLst>
          </p:cNvPr>
          <p:cNvSpPr>
            <a:spLocks noGrp="1"/>
          </p:cNvSpPr>
          <p:nvPr>
            <p:ph type="sldNum" sz="quarter" idx="3"/>
          </p:nvPr>
        </p:nvSpPr>
        <p:spPr>
          <a:xfrm>
            <a:off x="3850443" y="9428584"/>
            <a:ext cx="2945659" cy="498054"/>
          </a:xfrm>
          <a:prstGeom prst="rect">
            <a:avLst/>
          </a:prstGeom>
        </p:spPr>
        <p:txBody>
          <a:bodyPr vert="horz" lIns="93177" tIns="46589" rIns="93177" bIns="46589" rtlCol="0" anchor="b"/>
          <a:lstStyle>
            <a:lvl1pPr algn="r">
              <a:defRPr sz="1200"/>
            </a:lvl1pPr>
          </a:lstStyle>
          <a:p>
            <a:fld id="{516C00ED-62E6-4AF1-9159-7A35BDA61F1B}" type="slidenum">
              <a:rPr lang="en-US" smtClean="0"/>
              <a:t>‹#›</a:t>
            </a:fld>
            <a:endParaRPr lang="en-US"/>
          </a:p>
        </p:txBody>
      </p:sp>
    </p:spTree>
    <p:extLst>
      <p:ext uri="{BB962C8B-B14F-4D97-AF65-F5344CB8AC3E}">
        <p14:creationId xmlns:p14="http://schemas.microsoft.com/office/powerpoint/2010/main" val="11563790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8055"/>
          </a:xfrm>
          <a:prstGeom prst="rect">
            <a:avLst/>
          </a:prstGeom>
        </p:spPr>
        <p:txBody>
          <a:bodyPr vert="horz" lIns="93177" tIns="46589" rIns="93177" bIns="46589" rtlCol="0"/>
          <a:lstStyle>
            <a:lvl1pPr algn="r">
              <a:defRPr sz="1200"/>
            </a:lvl1pPr>
          </a:lstStyle>
          <a:p>
            <a:fld id="{CAEBF745-FAC8-4F18-A0F0-9C9C335AAEC8}" type="datetimeFigureOut">
              <a:rPr lang="en-US" smtClean="0"/>
              <a:t>7/5/2025</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3177" tIns="46589" rIns="93177" bIns="46589" rtlCol="0" anchor="b"/>
          <a:lstStyle>
            <a:lvl1pPr algn="r">
              <a:defRPr sz="1200"/>
            </a:lvl1pPr>
          </a:lstStyle>
          <a:p>
            <a:fld id="{869D4165-FEAC-4D8E-9937-3F06246C5131}" type="slidenum">
              <a:rPr lang="en-US" smtClean="0"/>
              <a:t>‹#›</a:t>
            </a:fld>
            <a:endParaRPr lang="en-US"/>
          </a:p>
        </p:txBody>
      </p:sp>
    </p:spTree>
    <p:extLst>
      <p:ext uri="{BB962C8B-B14F-4D97-AF65-F5344CB8AC3E}">
        <p14:creationId xmlns:p14="http://schemas.microsoft.com/office/powerpoint/2010/main" val="83184366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C2E57-B27C-4CED-842E-18777E86E8D7}" type="datetime1">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95965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73ED1D-A74D-47FD-A956-15CE294041E4}" type="datetime1">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127038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1E574-34C3-49B4-AF35-1199FBB97372}" type="datetime1">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102993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EB04D2-C533-4B6A-A1F6-BA169AF21B56}" type="datetime1">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321563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768974-DB7A-48B3-87AF-8354CA463238}" type="datetime1">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1273453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F24210-DCC7-4410-B4B8-F476C8E0D75D}" type="datetime1">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730480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9CDEB1-C17D-4712-8AC9-D75E47ACFBFB}" type="datetime1">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920287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EBA445-F3E5-4F31-BA33-8390E258C2AF}" type="datetime1">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3900121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8811BB-3FE4-4C2C-A54B-775776FA083D}" type="datetime1">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425555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1659AE1-ADEC-47E0-9E01-98D5EEF43B57}" type="datetime1">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312747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36D649A-7F41-461A-B694-25B755C0ECCF}" type="datetime1">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7E56-9A1A-4320-9D33-92DC92AF58E0}" type="slidenum">
              <a:rPr lang="en-US" smtClean="0"/>
              <a:t>‹#›</a:t>
            </a:fld>
            <a:endParaRPr lang="en-US"/>
          </a:p>
        </p:txBody>
      </p:sp>
    </p:spTree>
    <p:extLst>
      <p:ext uri="{BB962C8B-B14F-4D97-AF65-F5344CB8AC3E}">
        <p14:creationId xmlns:p14="http://schemas.microsoft.com/office/powerpoint/2010/main" val="284362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A4B62D-7FBA-43B2-AF0F-BC037E7378B7}" type="datetime1">
              <a:rPr lang="en-US" smtClean="0"/>
              <a:t>7/5/2025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E7C7E56-9A1A-4320-9D33-92DC92AF58E0}" type="slidenum">
              <a:rPr lang="en-US" smtClean="0"/>
              <a:t>‹#›</a:t>
            </a:fld>
            <a:endParaRPr lang="en-US"/>
          </a:p>
        </p:txBody>
      </p:sp>
    </p:spTree>
    <p:extLst>
      <p:ext uri="{BB962C8B-B14F-4D97-AF65-F5344CB8AC3E}">
        <p14:creationId xmlns:p14="http://schemas.microsoft.com/office/powerpoint/2010/main" val="40492155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9CE4912-9C81-4740-48EC-3F0ADF5786D4}"/>
              </a:ext>
            </a:extLst>
          </p:cNvPr>
          <p:cNvSpPr txBox="1"/>
          <p:nvPr/>
        </p:nvSpPr>
        <p:spPr>
          <a:xfrm>
            <a:off x="497537" y="1511753"/>
            <a:ext cx="2835637" cy="566822"/>
          </a:xfrm>
          <a:prstGeom prst="rect">
            <a:avLst/>
          </a:prstGeom>
          <a:noFill/>
        </p:spPr>
        <p:txBody>
          <a:bodyPr wrap="square" rtlCol="0">
            <a:spAutoFit/>
          </a:bodyPr>
          <a:lstStyle/>
          <a:p>
            <a:pPr marL="171450" indent="-171450" algn="just">
              <a:lnSpc>
                <a:spcPts val="1300"/>
              </a:lnSpc>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algn="just"/>
            <a:endParaRPr lang="en-US" sz="1000" i="1" dirty="0">
              <a:solidFill>
                <a:schemeClr val="accent6"/>
              </a:solidFill>
              <a:latin typeface="Arial" panose="020B0604020202020204" pitchFamily="34" charset="0"/>
              <a:cs typeface="Arial" panose="020B0604020202020204" pitchFamily="34" charset="0"/>
            </a:endParaRPr>
          </a:p>
          <a:p>
            <a:pPr algn="just"/>
            <a:endParaRPr lang="en-US" sz="1000" i="1" dirty="0">
              <a:solidFill>
                <a:schemeClr val="accent6"/>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5A102E46-FAA1-F863-44D0-45280B085BFC}"/>
              </a:ext>
            </a:extLst>
          </p:cNvPr>
          <p:cNvCxnSpPr>
            <a:cxnSpLocks/>
          </p:cNvCxnSpPr>
          <p:nvPr/>
        </p:nvCxnSpPr>
        <p:spPr>
          <a:xfrm>
            <a:off x="307316" y="9361010"/>
            <a:ext cx="5947556" cy="21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3F72AE0-02E7-8267-43C1-DA4D2CBAA140}"/>
              </a:ext>
            </a:extLst>
          </p:cNvPr>
          <p:cNvSpPr txBox="1"/>
          <p:nvPr/>
        </p:nvSpPr>
        <p:spPr>
          <a:xfrm>
            <a:off x="331232" y="1422777"/>
            <a:ext cx="2918245"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DIRECT TAX</a:t>
            </a:r>
          </a:p>
        </p:txBody>
      </p:sp>
      <p:sp>
        <p:nvSpPr>
          <p:cNvPr id="20" name="TextBox 19">
            <a:extLst>
              <a:ext uri="{FF2B5EF4-FFF2-40B4-BE49-F238E27FC236}">
                <a16:creationId xmlns:a16="http://schemas.microsoft.com/office/drawing/2014/main" id="{1946A539-0C8E-4F62-7EEF-6368B0866E70}"/>
              </a:ext>
            </a:extLst>
          </p:cNvPr>
          <p:cNvSpPr txBox="1"/>
          <p:nvPr/>
        </p:nvSpPr>
        <p:spPr>
          <a:xfrm>
            <a:off x="307316" y="1859005"/>
            <a:ext cx="3241426" cy="938719"/>
          </a:xfrm>
          <a:prstGeom prst="rect">
            <a:avLst/>
          </a:prstGeom>
          <a:noFill/>
        </p:spPr>
        <p:txBody>
          <a:bodyPr wrap="square" rtlCol="0">
            <a:spAutoFit/>
          </a:bodyPr>
          <a:lstStyle/>
          <a:p>
            <a:pPr algn="just">
              <a:spcAft>
                <a:spcPts val="600"/>
              </a:spcAft>
            </a:pPr>
            <a:r>
              <a:rPr lang="en-US" sz="1000" b="1" dirty="0">
                <a:latin typeface="Arial" panose="020B0604020202020204" pitchFamily="34" charset="0"/>
                <a:cs typeface="Arial" panose="020B0604020202020204" pitchFamily="34" charset="0"/>
              </a:rPr>
              <a:t>The Central Board of Direct Taxes (CBDT) has  notified Cost Inflation Index (CII) </a:t>
            </a:r>
            <a:r>
              <a:rPr lang="en-IN" sz="1000" b="1" dirty="0">
                <a:latin typeface="Arial" panose="020B0604020202020204" pitchFamily="34" charset="0"/>
                <a:cs typeface="Arial" panose="020B0604020202020204" pitchFamily="34" charset="0"/>
              </a:rPr>
              <a:t>at 376 </a:t>
            </a:r>
            <a:r>
              <a:rPr lang="en-US" sz="1000" b="1" dirty="0">
                <a:latin typeface="Arial" panose="020B0604020202020204" pitchFamily="34" charset="0"/>
                <a:cs typeface="Arial" panose="020B0604020202020204" pitchFamily="34" charset="0"/>
              </a:rPr>
              <a:t>for the  Financial Year 2025-26 </a:t>
            </a:r>
          </a:p>
          <a:p>
            <a:pPr algn="just">
              <a:spcAft>
                <a:spcPts val="600"/>
              </a:spcAft>
            </a:pPr>
            <a:r>
              <a:rPr lang="en-US" sz="1000" b="1" dirty="0">
                <a:solidFill>
                  <a:srgbClr val="92D050"/>
                </a:solidFill>
                <a:latin typeface="Arial" panose="020B0604020202020204" pitchFamily="34" charset="0"/>
                <a:cs typeface="Arial" panose="020B0604020202020204" pitchFamily="34" charset="0"/>
              </a:rPr>
              <a:t>Notification No. 70/2025/ F. No. 370142/24/2025- TPL</a:t>
            </a:r>
          </a:p>
        </p:txBody>
      </p:sp>
      <p:sp>
        <p:nvSpPr>
          <p:cNvPr id="24" name="Slide Number Placeholder 2">
            <a:extLst>
              <a:ext uri="{FF2B5EF4-FFF2-40B4-BE49-F238E27FC236}">
                <a16:creationId xmlns:a16="http://schemas.microsoft.com/office/drawing/2014/main" id="{CDE73790-7D17-A200-1068-50988CD4515C}"/>
              </a:ext>
            </a:extLst>
          </p:cNvPr>
          <p:cNvSpPr txBox="1">
            <a:spLocks/>
          </p:cNvSpPr>
          <p:nvPr/>
        </p:nvSpPr>
        <p:spPr>
          <a:xfrm>
            <a:off x="4953771" y="10111111"/>
            <a:ext cx="154305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E7C7E56-9A1A-4320-9D33-92DC92AF58E0}" type="slidenum">
              <a:rPr lang="en-US" sz="1200" smtClean="0"/>
              <a:pPr/>
              <a:t>1</a:t>
            </a:fld>
            <a:endParaRPr lang="en-US" sz="1200" dirty="0"/>
          </a:p>
        </p:txBody>
      </p:sp>
      <p:sp>
        <p:nvSpPr>
          <p:cNvPr id="4" name="TextBox 3">
            <a:extLst>
              <a:ext uri="{FF2B5EF4-FFF2-40B4-BE49-F238E27FC236}">
                <a16:creationId xmlns:a16="http://schemas.microsoft.com/office/drawing/2014/main" id="{0375EFF3-171F-1D05-A22F-CF9BA4D08295}"/>
              </a:ext>
            </a:extLst>
          </p:cNvPr>
          <p:cNvSpPr txBox="1"/>
          <p:nvPr/>
        </p:nvSpPr>
        <p:spPr>
          <a:xfrm>
            <a:off x="307316" y="9407739"/>
            <a:ext cx="6274135" cy="400110"/>
          </a:xfrm>
          <a:prstGeom prst="rect">
            <a:avLst/>
          </a:prstGeom>
          <a:noFill/>
        </p:spPr>
        <p:txBody>
          <a:bodyPr wrap="square" rtlCol="0">
            <a:spAutoFit/>
          </a:bodyPr>
          <a:lstStyle/>
          <a:p>
            <a:r>
              <a:rPr lang="en-US" sz="1000" i="1" dirty="0">
                <a:latin typeface="Arial" panose="020B0604020202020204" pitchFamily="34" charset="0"/>
                <a:cs typeface="Arial" panose="020B0604020202020204" pitchFamily="34" charset="0"/>
              </a:rPr>
              <a:t>Contact us: Pawan Kumar Agarwal, </a:t>
            </a:r>
            <a:r>
              <a:rPr lang="en-US" sz="1000" i="1" u="sng" dirty="0">
                <a:solidFill>
                  <a:schemeClr val="accent1"/>
                </a:solidFill>
                <a:latin typeface="Arial" panose="020B0604020202020204" pitchFamily="34" charset="0"/>
                <a:cs typeface="Arial" panose="020B0604020202020204" pitchFamily="34" charset="0"/>
              </a:rPr>
              <a:t>pka@pkaassociates.in</a:t>
            </a:r>
            <a:r>
              <a:rPr lang="en-US" sz="1000" i="1" dirty="0">
                <a:latin typeface="Arial" panose="020B0604020202020204" pitchFamily="34" charset="0"/>
                <a:cs typeface="Arial" panose="020B0604020202020204" pitchFamily="34" charset="0"/>
              </a:rPr>
              <a:t>; 011-40112734; 93101-52152</a:t>
            </a:r>
          </a:p>
          <a:p>
            <a:r>
              <a:rPr lang="en-US" sz="1000" i="1" dirty="0">
                <a:latin typeface="Arial" panose="020B0604020202020204" pitchFamily="34" charset="0"/>
                <a:cs typeface="Arial" panose="020B0604020202020204" pitchFamily="34" charset="0"/>
              </a:rPr>
              <a:t>Our Offices: New Delhi, Mumbai, Raipur</a:t>
            </a:r>
          </a:p>
        </p:txBody>
      </p:sp>
      <p:grpSp>
        <p:nvGrpSpPr>
          <p:cNvPr id="13" name="Group 12">
            <a:extLst>
              <a:ext uri="{FF2B5EF4-FFF2-40B4-BE49-F238E27FC236}">
                <a16:creationId xmlns:a16="http://schemas.microsoft.com/office/drawing/2014/main" id="{97CE36D8-04BA-D738-E7EF-3068771AC01D}"/>
              </a:ext>
            </a:extLst>
          </p:cNvPr>
          <p:cNvGrpSpPr/>
          <p:nvPr/>
        </p:nvGrpSpPr>
        <p:grpSpPr>
          <a:xfrm>
            <a:off x="0" y="0"/>
            <a:ext cx="6858000" cy="1317965"/>
            <a:chOff x="0" y="-12985"/>
            <a:chExt cx="6858000" cy="1317965"/>
          </a:xfrm>
        </p:grpSpPr>
        <p:sp>
          <p:nvSpPr>
            <p:cNvPr id="14" name="Rectangle 13">
              <a:extLst>
                <a:ext uri="{FF2B5EF4-FFF2-40B4-BE49-F238E27FC236}">
                  <a16:creationId xmlns:a16="http://schemas.microsoft.com/office/drawing/2014/main" id="{7744DFF0-4B71-42C1-A04C-D9F76A21AF01}"/>
                </a:ext>
              </a:extLst>
            </p:cNvPr>
            <p:cNvSpPr/>
            <p:nvPr/>
          </p:nvSpPr>
          <p:spPr>
            <a:xfrm>
              <a:off x="0" y="-12985"/>
              <a:ext cx="6858000" cy="576128"/>
            </a:xfrm>
            <a:prstGeom prst="rect">
              <a:avLst/>
            </a:prstGeom>
            <a:solidFill>
              <a:schemeClr val="accent6"/>
            </a:solidFill>
            <a:ln>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600"/>
                </a:lnSpc>
              </a:pPr>
              <a:r>
                <a:rPr lang="en-US" sz="2400" b="1" dirty="0">
                  <a:solidFill>
                    <a:schemeClr val="bg1"/>
                  </a:solidFill>
                  <a:latin typeface="Arial" panose="020B0604020202020204" pitchFamily="34" charset="0"/>
                  <a:cs typeface="Arial" panose="020B0604020202020204" pitchFamily="34" charset="0"/>
                </a:rPr>
                <a:t>PKAA</a:t>
              </a:r>
              <a:r>
                <a:rPr lang="en-US" b="1" dirty="0">
                  <a:solidFill>
                    <a:schemeClr val="bg1"/>
                  </a:solidFill>
                  <a:latin typeface="Arial" panose="020B0604020202020204" pitchFamily="34" charset="0"/>
                  <a:cs typeface="Arial" panose="020B0604020202020204" pitchFamily="34" charset="0"/>
                </a:rPr>
                <a:t> &amp; Associates</a:t>
              </a:r>
            </a:p>
            <a:p>
              <a:pPr algn="ctr">
                <a:lnSpc>
                  <a:spcPts val="1600"/>
                </a:lnSpc>
              </a:pPr>
              <a:r>
                <a:rPr lang="en-US" sz="1400" i="1" dirty="0">
                  <a:solidFill>
                    <a:schemeClr val="bg1"/>
                  </a:solidFill>
                  <a:latin typeface="Arial" panose="020B0604020202020204" pitchFamily="34" charset="0"/>
                  <a:cs typeface="Arial" panose="020B0604020202020204" pitchFamily="34" charset="0"/>
                </a:rPr>
                <a:t>Chartered Accountants</a:t>
              </a:r>
            </a:p>
          </p:txBody>
        </p:sp>
        <p:sp>
          <p:nvSpPr>
            <p:cNvPr id="15" name="Rectangle 14">
              <a:extLst>
                <a:ext uri="{FF2B5EF4-FFF2-40B4-BE49-F238E27FC236}">
                  <a16:creationId xmlns:a16="http://schemas.microsoft.com/office/drawing/2014/main" id="{22543C54-B536-8AA2-0B2A-5EFE960ECB67}"/>
                </a:ext>
              </a:extLst>
            </p:cNvPr>
            <p:cNvSpPr/>
            <p:nvPr/>
          </p:nvSpPr>
          <p:spPr>
            <a:xfrm>
              <a:off x="0" y="539015"/>
              <a:ext cx="6858000" cy="291859"/>
            </a:xfrm>
            <a:prstGeom prst="rect">
              <a:avLst/>
            </a:prstGeom>
            <a:solidFill>
              <a:schemeClr val="bg1"/>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accent6"/>
                  </a:solidFill>
                  <a:latin typeface="Arial" panose="020B0604020202020204" pitchFamily="34" charset="0"/>
                  <a:cs typeface="Arial" panose="020B0604020202020204" pitchFamily="34" charset="0"/>
                </a:rPr>
                <a:t>THE DIM</a:t>
              </a:r>
              <a:r>
                <a:rPr lang="en-IN" b="1" dirty="0">
                  <a:solidFill>
                    <a:schemeClr val="accent6"/>
                  </a:solidFill>
                  <a:latin typeface="Arial" panose="020B0604020202020204" pitchFamily="34" charset="0"/>
                  <a:ea typeface="MS PGothic" panose="020B0600070205080204" pitchFamily="34" charset="-128"/>
                  <a:cs typeface="Arial" panose="020B0604020202020204" pitchFamily="34" charset="0"/>
                </a:rPr>
                <a:t>E</a:t>
              </a:r>
              <a:r>
                <a:rPr lang="en-US" b="1" dirty="0">
                  <a:solidFill>
                    <a:schemeClr val="accent6"/>
                  </a:solidFill>
                  <a:latin typeface="Arial" panose="020B0604020202020204" pitchFamily="34" charset="0"/>
                  <a:cs typeface="Arial" panose="020B0604020202020204" pitchFamily="34" charset="0"/>
                </a:rPr>
                <a:t>NSIONS</a:t>
              </a:r>
            </a:p>
          </p:txBody>
        </p:sp>
        <p:sp>
          <p:nvSpPr>
            <p:cNvPr id="16" name="Rectangle 15">
              <a:extLst>
                <a:ext uri="{FF2B5EF4-FFF2-40B4-BE49-F238E27FC236}">
                  <a16:creationId xmlns:a16="http://schemas.microsoft.com/office/drawing/2014/main" id="{B56D98E4-9D00-7D30-35AF-39C2BBDD8945}"/>
                </a:ext>
              </a:extLst>
            </p:cNvPr>
            <p:cNvSpPr/>
            <p:nvPr/>
          </p:nvSpPr>
          <p:spPr>
            <a:xfrm>
              <a:off x="0" y="830874"/>
              <a:ext cx="3582011"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Monthly Newsletter - 5 July 2025</a:t>
              </a:r>
              <a:endParaRPr lang="en-US" b="1" i="1" dirty="0">
                <a:solidFill>
                  <a:schemeClr val="bg1"/>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2ABC137E-097F-D912-084C-006B3490E613}"/>
                </a:ext>
              </a:extLst>
            </p:cNvPr>
            <p:cNvSpPr/>
            <p:nvPr/>
          </p:nvSpPr>
          <p:spPr>
            <a:xfrm>
              <a:off x="3582011" y="830874"/>
              <a:ext cx="3275989"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For Private Circulation Only </a:t>
              </a:r>
              <a:r>
                <a:rPr lang="en-US" b="1" i="1" dirty="0">
                  <a:solidFill>
                    <a:schemeClr val="bg1"/>
                  </a:solidFill>
                  <a:latin typeface="Arial" panose="020B0604020202020204" pitchFamily="34" charset="0"/>
                  <a:cs typeface="Arial" panose="020B0604020202020204" pitchFamily="34" charset="0"/>
                </a:rPr>
                <a:t> </a:t>
              </a:r>
            </a:p>
          </p:txBody>
        </p:sp>
      </p:grpSp>
      <p:sp>
        <p:nvSpPr>
          <p:cNvPr id="17" name="TextBox 16">
            <a:extLst>
              <a:ext uri="{FF2B5EF4-FFF2-40B4-BE49-F238E27FC236}">
                <a16:creationId xmlns:a16="http://schemas.microsoft.com/office/drawing/2014/main" id="{5D10766B-9D2B-4ECE-850C-CE9708DBEF24}"/>
              </a:ext>
            </a:extLst>
          </p:cNvPr>
          <p:cNvSpPr txBox="1"/>
          <p:nvPr/>
        </p:nvSpPr>
        <p:spPr>
          <a:xfrm>
            <a:off x="279503" y="2794616"/>
            <a:ext cx="3149497" cy="6401753"/>
          </a:xfrm>
          <a:prstGeom prst="rect">
            <a:avLst/>
          </a:prstGeom>
          <a:noFill/>
        </p:spPr>
        <p:txBody>
          <a:bodyPr wrap="square" rtlCol="0">
            <a:spAutoFit/>
          </a:bodyPr>
          <a:lstStyle/>
          <a:p>
            <a:pPr algn="just">
              <a:buClr>
                <a:srgbClr val="92D050"/>
              </a:buClr>
            </a:pPr>
            <a:r>
              <a:rPr lang="en-US" b="1" dirty="0">
                <a:solidFill>
                  <a:srgbClr val="92D050"/>
                </a:solidFill>
                <a:latin typeface="Arial" panose="020B0604020202020204" pitchFamily="34" charset="0"/>
                <a:cs typeface="Arial" panose="020B0604020202020204" pitchFamily="34" charset="0"/>
              </a:rPr>
              <a:t>Judicial Rulings</a:t>
            </a:r>
          </a:p>
          <a:p>
            <a:pPr algn="just">
              <a:buClr>
                <a:srgbClr val="92D050"/>
              </a:buClr>
            </a:pPr>
            <a:endParaRPr lang="en-US" sz="1000" b="1" dirty="0">
              <a:latin typeface="Arial" panose="020B0604020202020204" pitchFamily="34" charset="0"/>
              <a:cs typeface="Arial" panose="020B0604020202020204" pitchFamily="34" charset="0"/>
            </a:endParaRPr>
          </a:p>
          <a:p>
            <a:pPr algn="just">
              <a:buClr>
                <a:srgbClr val="92D050"/>
              </a:buClr>
            </a:pPr>
            <a:r>
              <a:rPr lang="en-US" sz="1000" b="1" dirty="0">
                <a:latin typeface="Arial" panose="020B0604020202020204" pitchFamily="34" charset="0"/>
                <a:cs typeface="Arial" panose="020B0604020202020204" pitchFamily="34" charset="0"/>
              </a:rPr>
              <a:t>The Appellant is entitled to benefits under the India-Cyprus DTAA, having established genuine business presence in Cyprus and holding a valid Tax Residency Certificate, thereby rejecting Revenue's allegation of treaty abuse and characterization of the Appellant as a mere conduit</a:t>
            </a:r>
          </a:p>
          <a:p>
            <a:pPr algn="just">
              <a:buClr>
                <a:srgbClr val="92D050"/>
              </a:buCl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GAGIL FDI Limited or the Appellant, a wholly owned subsidiary of GA Global Investments Ltd, is a company incorporated in Cyprus as an investment holding company.</a:t>
            </a:r>
          </a:p>
          <a:p>
            <a:pPr algn="just">
              <a:buClr>
                <a:srgbClr val="92D050"/>
              </a:buClr>
            </a:pPr>
            <a:r>
              <a:rPr lang="en-US" sz="1000" dirty="0">
                <a:latin typeface="Arial" panose="020B0604020202020204" pitchFamily="34" charset="0"/>
                <a:cs typeface="Arial" panose="020B0604020202020204" pitchFamily="34" charset="0"/>
              </a:rPr>
              <a:t> </a:t>
            </a: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held a valid TRC issued by Cyprus Revenue Authorities for the relevant assessment year.</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acquired equity shares of National Stock Exchange India Limited (‘NSE’) from GA Global in June 2014 and sold the same in multiple tranches to unrelated independent third- party buyers in AY 2021-22.</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filed its return of income disclosing Long Term Capital Gain (‘LTCG’) on sale of equity shares of NSE and claimed benefit under Article 13 of India-Cyprus Double Taxation Avoidance Agreement (‘India-Cyprus DTAA’)</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also earned dividend income from shares of NSE and offered the same to tax at the beneficial rate of 10% under Article 10 of India-Cyprus DTAA.</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a:buClr>
                <a:srgbClr val="92D050"/>
              </a:buClr>
            </a:pPr>
            <a:endParaRPr lang="en-US" sz="1000" dirty="0">
              <a:latin typeface="Arial" panose="020B0604020202020204" pitchFamily="34" charset="0"/>
              <a:cs typeface="Arial" panose="020B0604020202020204" pitchFamily="34" charset="0"/>
            </a:endParaRPr>
          </a:p>
          <a:p>
            <a:pPr algn="just">
              <a:buClr>
                <a:srgbClr val="92D050"/>
              </a:buClr>
            </a:pPr>
            <a:endParaRPr lang="en-US" sz="1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AC4D47B-C87E-43AF-609D-DD3732434236}"/>
              </a:ext>
            </a:extLst>
          </p:cNvPr>
          <p:cNvSpPr txBox="1"/>
          <p:nvPr/>
        </p:nvSpPr>
        <p:spPr>
          <a:xfrm>
            <a:off x="3452916" y="1475370"/>
            <a:ext cx="3097768" cy="7786747"/>
          </a:xfrm>
          <a:prstGeom prst="rect">
            <a:avLst/>
          </a:prstGeom>
          <a:noFill/>
        </p:spPr>
        <p:txBody>
          <a:bodyPr wrap="square" rtlCol="0">
            <a:spAutoFit/>
          </a:bodyPr>
          <a:lstStyle/>
          <a:p>
            <a:pPr marL="352425" lvl="1"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AO alleged that – </a:t>
            </a:r>
          </a:p>
          <a:p>
            <a:pPr marL="573088" lvl="1" indent="-225425"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the ultimate beneficiary of the transaction of sale of shares of NSE is General Atlantic Company based in USA. The entire profits have been routed through the Appellant to its controlling company General Atlantic Company (USA). </a:t>
            </a:r>
          </a:p>
          <a:p>
            <a:pPr marL="347663" lvl="1" algn="just">
              <a:buClr>
                <a:srgbClr val="92D050"/>
              </a:buClr>
            </a:pPr>
            <a:endParaRPr lang="en-US" sz="1000" dirty="0">
              <a:latin typeface="Arial" panose="020B0604020202020204" pitchFamily="34" charset="0"/>
              <a:cs typeface="Arial" panose="020B0604020202020204" pitchFamily="34" charset="0"/>
            </a:endParaRPr>
          </a:p>
          <a:p>
            <a:pPr marL="573088" lvl="1" indent="-225425"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Directors of General Atlantic Company USA are the directors of the Appellant and are the decision makers. Further, he mentioned that the authorized signatory of an operating bank account was not based in Cyprus and the person authorized by the Board to operate the bank account was not the director of the Appellant and was based in US and is the VP, Finance &amp; Accounting of General Atlantic USA.</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Accordingly, AO concluded that the Appellant’s company was run, controlled and managed by General Atlantic USA. Further, he concluded that the Appellant was merely a shell company established in Cyprus with an intention of circumventing Indian tax laws using India-Cyprus DTAA as a tool.</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Dispute Resolution Panel (‘DRP’) confirmed the findings of the AO.</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Hon’ble ITAT concurred that the contentions of the Revenue of treaty abuse by the Appellant are fallacious and held that the Appellant is entitled to India-Cyprus DTAA. The Hon’ble ITAT held that –</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573088" lvl="1" indent="-225425"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SEBI, RBI and FIPB are reputed agencies performing various regulatory functions. The approvals are granted after intense scrutiny and therefore cannot be overlooked and termed as mere paperwork.</a:t>
            </a:r>
          </a:p>
          <a:p>
            <a:pPr marL="573088" lvl="1" indent="-2254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573088" lvl="1" indent="-225425"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On perusal of gist of board meetings, key decisions made therein, and the name of the directors who participated in the meetings, it is evident that the Appellant company was managed in Cyprus and not USA. </a:t>
            </a:r>
            <a:endParaRPr lang="en-US" sz="1000" i="1" dirty="0">
              <a:solidFill>
                <a:schemeClr val="accent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018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5A102E46-FAA1-F863-44D0-45280B085BFC}"/>
              </a:ext>
            </a:extLst>
          </p:cNvPr>
          <p:cNvCxnSpPr>
            <a:cxnSpLocks/>
          </p:cNvCxnSpPr>
          <p:nvPr/>
        </p:nvCxnSpPr>
        <p:spPr>
          <a:xfrm>
            <a:off x="307316" y="9361010"/>
            <a:ext cx="5947556" cy="21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4" name="Slide Number Placeholder 2">
            <a:extLst>
              <a:ext uri="{FF2B5EF4-FFF2-40B4-BE49-F238E27FC236}">
                <a16:creationId xmlns:a16="http://schemas.microsoft.com/office/drawing/2014/main" id="{CDE73790-7D17-A200-1068-50988CD4515C}"/>
              </a:ext>
            </a:extLst>
          </p:cNvPr>
          <p:cNvSpPr txBox="1">
            <a:spLocks/>
          </p:cNvSpPr>
          <p:nvPr/>
        </p:nvSpPr>
        <p:spPr>
          <a:xfrm>
            <a:off x="4953771" y="10111111"/>
            <a:ext cx="154305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E7C7E56-9A1A-4320-9D33-92DC92AF58E0}" type="slidenum">
              <a:rPr lang="en-US" sz="1200" smtClean="0"/>
              <a:pPr/>
              <a:t>2</a:t>
            </a:fld>
            <a:endParaRPr lang="en-US" sz="1200" dirty="0"/>
          </a:p>
        </p:txBody>
      </p:sp>
      <p:sp>
        <p:nvSpPr>
          <p:cNvPr id="4" name="TextBox 3">
            <a:extLst>
              <a:ext uri="{FF2B5EF4-FFF2-40B4-BE49-F238E27FC236}">
                <a16:creationId xmlns:a16="http://schemas.microsoft.com/office/drawing/2014/main" id="{0375EFF3-171F-1D05-A22F-CF9BA4D08295}"/>
              </a:ext>
            </a:extLst>
          </p:cNvPr>
          <p:cNvSpPr txBox="1"/>
          <p:nvPr/>
        </p:nvSpPr>
        <p:spPr>
          <a:xfrm>
            <a:off x="307316" y="9407739"/>
            <a:ext cx="6274135" cy="400110"/>
          </a:xfrm>
          <a:prstGeom prst="rect">
            <a:avLst/>
          </a:prstGeom>
          <a:noFill/>
        </p:spPr>
        <p:txBody>
          <a:bodyPr wrap="square" rtlCol="0">
            <a:spAutoFit/>
          </a:bodyPr>
          <a:lstStyle/>
          <a:p>
            <a:r>
              <a:rPr lang="en-US" sz="1000" i="1" dirty="0">
                <a:latin typeface="Arial" panose="020B0604020202020204" pitchFamily="34" charset="0"/>
                <a:cs typeface="Arial" panose="020B0604020202020204" pitchFamily="34" charset="0"/>
              </a:rPr>
              <a:t>Contact us: Pawan Kumar Agarwal, </a:t>
            </a:r>
            <a:r>
              <a:rPr lang="en-US" sz="1000" i="1" u="sng" dirty="0">
                <a:solidFill>
                  <a:schemeClr val="accent1"/>
                </a:solidFill>
                <a:latin typeface="Arial" panose="020B0604020202020204" pitchFamily="34" charset="0"/>
                <a:cs typeface="Arial" panose="020B0604020202020204" pitchFamily="34" charset="0"/>
              </a:rPr>
              <a:t>pka@pkaassociates.in</a:t>
            </a:r>
            <a:r>
              <a:rPr lang="en-US" sz="1000" i="1" dirty="0">
                <a:latin typeface="Arial" panose="020B0604020202020204" pitchFamily="34" charset="0"/>
                <a:cs typeface="Arial" panose="020B0604020202020204" pitchFamily="34" charset="0"/>
              </a:rPr>
              <a:t>; 011-40112734; 93101-52152</a:t>
            </a:r>
          </a:p>
          <a:p>
            <a:r>
              <a:rPr lang="en-US" sz="1000" i="1" dirty="0">
                <a:latin typeface="Arial" panose="020B0604020202020204" pitchFamily="34" charset="0"/>
                <a:cs typeface="Arial" panose="020B0604020202020204" pitchFamily="34" charset="0"/>
              </a:rPr>
              <a:t>Our Offices: New Delhi, Mumbai, Raipur</a:t>
            </a:r>
          </a:p>
        </p:txBody>
      </p:sp>
      <p:grpSp>
        <p:nvGrpSpPr>
          <p:cNvPr id="13" name="Group 12">
            <a:extLst>
              <a:ext uri="{FF2B5EF4-FFF2-40B4-BE49-F238E27FC236}">
                <a16:creationId xmlns:a16="http://schemas.microsoft.com/office/drawing/2014/main" id="{97CE36D8-04BA-D738-E7EF-3068771AC01D}"/>
              </a:ext>
            </a:extLst>
          </p:cNvPr>
          <p:cNvGrpSpPr/>
          <p:nvPr/>
        </p:nvGrpSpPr>
        <p:grpSpPr>
          <a:xfrm>
            <a:off x="0" y="0"/>
            <a:ext cx="6858000" cy="1317965"/>
            <a:chOff x="0" y="-12985"/>
            <a:chExt cx="6858000" cy="1317965"/>
          </a:xfrm>
        </p:grpSpPr>
        <p:sp>
          <p:nvSpPr>
            <p:cNvPr id="14" name="Rectangle 13">
              <a:extLst>
                <a:ext uri="{FF2B5EF4-FFF2-40B4-BE49-F238E27FC236}">
                  <a16:creationId xmlns:a16="http://schemas.microsoft.com/office/drawing/2014/main" id="{7744DFF0-4B71-42C1-A04C-D9F76A21AF01}"/>
                </a:ext>
              </a:extLst>
            </p:cNvPr>
            <p:cNvSpPr/>
            <p:nvPr/>
          </p:nvSpPr>
          <p:spPr>
            <a:xfrm>
              <a:off x="0" y="-12985"/>
              <a:ext cx="6858000" cy="576128"/>
            </a:xfrm>
            <a:prstGeom prst="rect">
              <a:avLst/>
            </a:prstGeom>
            <a:solidFill>
              <a:schemeClr val="accent6"/>
            </a:solidFill>
            <a:ln>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600"/>
                </a:lnSpc>
              </a:pPr>
              <a:r>
                <a:rPr lang="en-US" sz="2400" b="1" dirty="0">
                  <a:solidFill>
                    <a:schemeClr val="bg1"/>
                  </a:solidFill>
                  <a:latin typeface="Arial" panose="020B0604020202020204" pitchFamily="34" charset="0"/>
                  <a:cs typeface="Arial" panose="020B0604020202020204" pitchFamily="34" charset="0"/>
                </a:rPr>
                <a:t>PKAA</a:t>
              </a:r>
              <a:r>
                <a:rPr lang="en-US" b="1" dirty="0">
                  <a:solidFill>
                    <a:schemeClr val="bg1"/>
                  </a:solidFill>
                  <a:latin typeface="Arial" panose="020B0604020202020204" pitchFamily="34" charset="0"/>
                  <a:cs typeface="Arial" panose="020B0604020202020204" pitchFamily="34" charset="0"/>
                </a:rPr>
                <a:t> &amp; Associates</a:t>
              </a:r>
            </a:p>
            <a:p>
              <a:pPr algn="ctr">
                <a:lnSpc>
                  <a:spcPts val="1600"/>
                </a:lnSpc>
              </a:pPr>
              <a:r>
                <a:rPr lang="en-US" sz="1400" i="1" dirty="0">
                  <a:solidFill>
                    <a:schemeClr val="bg1"/>
                  </a:solidFill>
                  <a:latin typeface="Arial" panose="020B0604020202020204" pitchFamily="34" charset="0"/>
                  <a:cs typeface="Arial" panose="020B0604020202020204" pitchFamily="34" charset="0"/>
                </a:rPr>
                <a:t>Chartered Accountants</a:t>
              </a:r>
            </a:p>
          </p:txBody>
        </p:sp>
        <p:sp>
          <p:nvSpPr>
            <p:cNvPr id="15" name="Rectangle 14">
              <a:extLst>
                <a:ext uri="{FF2B5EF4-FFF2-40B4-BE49-F238E27FC236}">
                  <a16:creationId xmlns:a16="http://schemas.microsoft.com/office/drawing/2014/main" id="{22543C54-B536-8AA2-0B2A-5EFE960ECB67}"/>
                </a:ext>
              </a:extLst>
            </p:cNvPr>
            <p:cNvSpPr/>
            <p:nvPr/>
          </p:nvSpPr>
          <p:spPr>
            <a:xfrm>
              <a:off x="0" y="539015"/>
              <a:ext cx="6858000" cy="291859"/>
            </a:xfrm>
            <a:prstGeom prst="rect">
              <a:avLst/>
            </a:prstGeom>
            <a:solidFill>
              <a:schemeClr val="bg1"/>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accent6"/>
                  </a:solidFill>
                  <a:latin typeface="Arial" panose="020B0604020202020204" pitchFamily="34" charset="0"/>
                  <a:cs typeface="Arial" panose="020B0604020202020204" pitchFamily="34" charset="0"/>
                </a:rPr>
                <a:t>THE DIM</a:t>
              </a:r>
              <a:r>
                <a:rPr lang="en-IN" b="1" dirty="0">
                  <a:solidFill>
                    <a:schemeClr val="accent6"/>
                  </a:solidFill>
                  <a:latin typeface="Arial" panose="020B0604020202020204" pitchFamily="34" charset="0"/>
                  <a:ea typeface="MS PGothic" panose="020B0600070205080204" pitchFamily="34" charset="-128"/>
                  <a:cs typeface="Arial" panose="020B0604020202020204" pitchFamily="34" charset="0"/>
                </a:rPr>
                <a:t>E</a:t>
              </a:r>
              <a:r>
                <a:rPr lang="en-US" b="1" dirty="0">
                  <a:solidFill>
                    <a:schemeClr val="accent6"/>
                  </a:solidFill>
                  <a:latin typeface="Arial" panose="020B0604020202020204" pitchFamily="34" charset="0"/>
                  <a:cs typeface="Arial" panose="020B0604020202020204" pitchFamily="34" charset="0"/>
                </a:rPr>
                <a:t>NSIONS</a:t>
              </a:r>
            </a:p>
          </p:txBody>
        </p:sp>
        <p:sp>
          <p:nvSpPr>
            <p:cNvPr id="16" name="Rectangle 15">
              <a:extLst>
                <a:ext uri="{FF2B5EF4-FFF2-40B4-BE49-F238E27FC236}">
                  <a16:creationId xmlns:a16="http://schemas.microsoft.com/office/drawing/2014/main" id="{B56D98E4-9D00-7D30-35AF-39C2BBDD8945}"/>
                </a:ext>
              </a:extLst>
            </p:cNvPr>
            <p:cNvSpPr/>
            <p:nvPr/>
          </p:nvSpPr>
          <p:spPr>
            <a:xfrm>
              <a:off x="0" y="830874"/>
              <a:ext cx="3582011"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Monthly Newsletter - 5 July 2025</a:t>
              </a:r>
              <a:endParaRPr lang="en-US" b="1" i="1" dirty="0">
                <a:solidFill>
                  <a:schemeClr val="bg1"/>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2ABC137E-097F-D912-084C-006B3490E613}"/>
                </a:ext>
              </a:extLst>
            </p:cNvPr>
            <p:cNvSpPr/>
            <p:nvPr/>
          </p:nvSpPr>
          <p:spPr>
            <a:xfrm>
              <a:off x="3582011" y="830874"/>
              <a:ext cx="3275989"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For Private Circulation Only </a:t>
              </a:r>
              <a:r>
                <a:rPr lang="en-US" b="1" i="1" dirty="0">
                  <a:solidFill>
                    <a:schemeClr val="bg1"/>
                  </a:solidFill>
                  <a:latin typeface="Arial" panose="020B0604020202020204" pitchFamily="34" charset="0"/>
                  <a:cs typeface="Arial" panose="020B0604020202020204" pitchFamily="34" charset="0"/>
                </a:rPr>
                <a:t> </a:t>
              </a:r>
            </a:p>
          </p:txBody>
        </p:sp>
      </p:grpSp>
      <p:sp>
        <p:nvSpPr>
          <p:cNvPr id="3" name="TextBox 2">
            <a:extLst>
              <a:ext uri="{FF2B5EF4-FFF2-40B4-BE49-F238E27FC236}">
                <a16:creationId xmlns:a16="http://schemas.microsoft.com/office/drawing/2014/main" id="{69A12281-6ADF-2665-B7B2-D18CAE9A91A2}"/>
              </a:ext>
            </a:extLst>
          </p:cNvPr>
          <p:cNvSpPr txBox="1"/>
          <p:nvPr/>
        </p:nvSpPr>
        <p:spPr>
          <a:xfrm>
            <a:off x="306021" y="1317965"/>
            <a:ext cx="3122979" cy="8340745"/>
          </a:xfrm>
          <a:prstGeom prst="rect">
            <a:avLst/>
          </a:prstGeom>
          <a:noFill/>
        </p:spPr>
        <p:txBody>
          <a:bodyPr wrap="square">
            <a:spAutoFit/>
          </a:bodyPr>
          <a:lstStyle/>
          <a:p>
            <a:pPr algn="just">
              <a:buClr>
                <a:srgbClr val="92D050"/>
              </a:buClr>
            </a:pPr>
            <a:endParaRPr lang="en-US" sz="3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AO in order to substantiate his findings has referred to Abacus Cyprus Ltd which has been mentioned in Panama leaks, whereas the Appellant has obtained professional secretarial services from Abacus Ltd. ITAT found that these two companies are different entities and there is no finding by the AO or the DRP to link these two companies or even remotely say that these are the same group companies.</a:t>
            </a:r>
          </a:p>
          <a:p>
            <a:pPr marL="171450" indent="-171450"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Once it is established that the Appellant is carrying its business activities in Cyprus and holds a valid TRC issued by the Revenue Authority at Cyprus, it is not merely a pass-through entity and the allegation of Revenue that it is merely a pass-through entity has no feet to stand.</a:t>
            </a:r>
          </a:p>
          <a:p>
            <a:pPr marL="171450" indent="-171450"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Ø"/>
            </a:pPr>
            <a:r>
              <a:rPr lang="en-US" sz="1000" dirty="0">
                <a:latin typeface="Arial" panose="020B0604020202020204" pitchFamily="34" charset="0"/>
                <a:cs typeface="Arial" panose="020B0604020202020204" pitchFamily="34" charset="0"/>
              </a:rPr>
              <a:t>Relied on the judgement of Saif II-Se Investments Mauritius Ltd. vs. ACIT, where the bench deprecated the approach of Revenue in raising doubt over the investigations carried out by various agencies of the Government before granting the approval and allowed the benefit of DTAA to the Appellant therein.</a:t>
            </a:r>
          </a:p>
          <a:p>
            <a:pPr marL="171450" indent="-171450"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algn="just">
              <a:buClr>
                <a:srgbClr val="92D050"/>
              </a:buClr>
            </a:pPr>
            <a:r>
              <a:rPr lang="en-US" sz="1000" b="1" dirty="0" err="1">
                <a:solidFill>
                  <a:srgbClr val="92D050"/>
                </a:solidFill>
                <a:latin typeface="Arial" panose="020B0604020202020204" pitchFamily="34" charset="0"/>
                <a:cs typeface="Arial" panose="020B0604020202020204" pitchFamily="34" charset="0"/>
              </a:rPr>
              <a:t>Gagil</a:t>
            </a:r>
            <a:r>
              <a:rPr lang="en-US" sz="1000" b="1" dirty="0">
                <a:solidFill>
                  <a:srgbClr val="92D050"/>
                </a:solidFill>
                <a:latin typeface="Arial" panose="020B0604020202020204" pitchFamily="34" charset="0"/>
                <a:cs typeface="Arial" panose="020B0604020202020204" pitchFamily="34" charset="0"/>
              </a:rPr>
              <a:t> FDI Ltd [TS-567-ITAT-2025(DEL)]</a:t>
            </a:r>
          </a:p>
          <a:p>
            <a:pPr algn="just">
              <a:buClr>
                <a:srgbClr val="92D050"/>
              </a:buClr>
            </a:pPr>
            <a:endParaRPr lang="en-US" sz="1000" b="1" dirty="0">
              <a:solidFill>
                <a:srgbClr val="92D050"/>
              </a:solidFill>
              <a:latin typeface="Arial" panose="020B0604020202020204" pitchFamily="34" charset="0"/>
              <a:cs typeface="Arial" panose="020B0604020202020204" pitchFamily="34" charset="0"/>
            </a:endParaRPr>
          </a:p>
          <a:p>
            <a:pPr algn="just">
              <a:buClr>
                <a:srgbClr val="92D050"/>
              </a:buClr>
            </a:pPr>
            <a:r>
              <a:rPr lang="en-US" sz="2000" b="1" dirty="0">
                <a:latin typeface="Arial" panose="020B0604020202020204" pitchFamily="34" charset="0"/>
                <a:cs typeface="Arial" panose="020B0604020202020204" pitchFamily="34" charset="0"/>
              </a:rPr>
              <a:t>TRANSFER PRICING</a:t>
            </a:r>
            <a:endParaRPr lang="en-US" sz="1000" b="1" dirty="0">
              <a:latin typeface="Arial" panose="020B0604020202020204" pitchFamily="34" charset="0"/>
              <a:cs typeface="Arial" panose="020B0604020202020204" pitchFamily="34" charset="0"/>
            </a:endParaRPr>
          </a:p>
          <a:p>
            <a:pPr algn="just">
              <a:buClr>
                <a:srgbClr val="92D050"/>
              </a:buClr>
            </a:pPr>
            <a:r>
              <a:rPr lang="en-US" b="1" dirty="0">
                <a:solidFill>
                  <a:srgbClr val="92D050"/>
                </a:solidFill>
                <a:latin typeface="Arial" panose="020B0604020202020204" pitchFamily="34" charset="0"/>
                <a:cs typeface="Arial" panose="020B0604020202020204" pitchFamily="34" charset="0"/>
              </a:rPr>
              <a:t>Judicial Rulings</a:t>
            </a:r>
            <a:endParaRPr lang="it-IT" i="1" dirty="0">
              <a:solidFill>
                <a:schemeClr val="accent6"/>
              </a:solidFill>
              <a:latin typeface="Arial" panose="020B0604020202020204" pitchFamily="34" charset="0"/>
              <a:cs typeface="Arial" panose="020B0604020202020204" pitchFamily="34" charset="0"/>
            </a:endParaRPr>
          </a:p>
          <a:p>
            <a:pPr algn="just">
              <a:buClr>
                <a:srgbClr val="92D050"/>
              </a:buClr>
            </a:pPr>
            <a:endParaRPr lang="en-US" sz="1000" b="1" dirty="0">
              <a:latin typeface="Arial" panose="020B0604020202020204" pitchFamily="34" charset="0"/>
              <a:cs typeface="Arial" panose="020B0604020202020204" pitchFamily="34" charset="0"/>
            </a:endParaRPr>
          </a:p>
          <a:p>
            <a:pPr algn="just">
              <a:buClr>
                <a:srgbClr val="92D050"/>
              </a:buClr>
            </a:pPr>
            <a:r>
              <a:rPr lang="en-US" sz="1000" b="1" dirty="0">
                <a:latin typeface="Arial" panose="020B0604020202020204" pitchFamily="34" charset="0"/>
                <a:cs typeface="Arial" panose="020B0604020202020204" pitchFamily="34" charset="0"/>
              </a:rPr>
              <a:t>Upholds aggregation approach for benchmarking including royalty &amp; fee for technical services under TNMM after allowing customs duty adjustment, working capital adjustments, and treating miscellaneous expenses as operating in nature</a:t>
            </a:r>
            <a:endParaRPr lang="it-IT" sz="1000" b="1" dirty="0">
              <a:latin typeface="Arial" panose="020B0604020202020204" pitchFamily="34" charset="0"/>
              <a:cs typeface="Arial" panose="020B0604020202020204" pitchFamily="34" charset="0"/>
            </a:endParaRPr>
          </a:p>
          <a:p>
            <a:pPr algn="just">
              <a:buClr>
                <a:srgbClr val="92D050"/>
              </a:buClr>
            </a:pPr>
            <a:endParaRPr lang="en-US" sz="5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is engaged in the manufacturing of automobile air conditioner, cooling systems, automotive ancillaries, components and other automotive parts.</a:t>
            </a:r>
          </a:p>
          <a:p>
            <a:pPr algn="just">
              <a:buClr>
                <a:srgbClr val="92D050"/>
              </a:buClr>
            </a:pPr>
            <a:r>
              <a:rPr lang="en-US" sz="1000" dirty="0">
                <a:latin typeface="Arial" panose="020B0604020202020204" pitchFamily="34" charset="0"/>
                <a:cs typeface="Arial" panose="020B0604020202020204" pitchFamily="34" charset="0"/>
              </a:rPr>
              <a:t> </a:t>
            </a: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During the year under consideration the Appellant had engaged into international transactions which were in the nature of purchase and sale of finished goods, purchase of fixed assets, royalty and technical fee. Majority of the international transactions were aggregated and benchmarked by the Appellant using TNMM. </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5953BDC-7C68-0EAB-5AC3-C89F881321C5}"/>
              </a:ext>
            </a:extLst>
          </p:cNvPr>
          <p:cNvSpPr txBox="1"/>
          <p:nvPr/>
        </p:nvSpPr>
        <p:spPr>
          <a:xfrm>
            <a:off x="3582011" y="1395859"/>
            <a:ext cx="2968673" cy="8402300"/>
          </a:xfrm>
          <a:prstGeom prst="rect">
            <a:avLst/>
          </a:prstGeom>
          <a:noFill/>
        </p:spPr>
        <p:txBody>
          <a:bodyPr wrap="square">
            <a:spAutoFit/>
          </a:bodyPr>
          <a:lstStyle/>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had disclosed a margin of 2.10% (after claiming custom duty and working capital adjustment) Vis-a-Vis 7 comparable companies' range of 1.16% to 3.95%. </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In course of proceedings before the lower authorities, the Ld.TPO vide his order dated 26.10.2023 has denied the custom duty adjustment and working capital adjustment and also undertook a fresh search and introduced 6 new comparable. Accordingly, the Ld. TPO reworked the margins of Appellant at 1.08% vis a vis 13 comparable companies at 3.69% to 5.35% with a median of 4.44% and proposed an upward adjustment of Rs.73.81 million.</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Apart from the impugned primary adjustment, the Ld.TPO proceeded to disallow Royalty of Rs.74.81 million and Technical Fee of Rs.4.81 million holding that these two transactions cannot be aggregated and tested under TNMM but it should be excluded and tested on a standalone basis under “Other method”. </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Appellant preferred its objections under section 144C(5) of the Act before the hon’ble  DRP which confirmed the transfer pricing adjustment as proposed in the draft assessment order. </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Hon’ble ITAT decided in favour of the Appellant and held that </a:t>
            </a:r>
          </a:p>
          <a:p>
            <a:pPr marL="355600" lvl="1" indent="-174625" algn="just">
              <a:buClr>
                <a:srgbClr val="92D050"/>
              </a:buClr>
              <a:buFont typeface="Wingdings" panose="05000000000000000000" pitchFamily="2" charset="2"/>
              <a:buChar char="§"/>
            </a:pPr>
            <a:endParaRPr lang="en-US" sz="1000" b="1"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r>
              <a:rPr lang="en-US" sz="1000" u="sng" dirty="0">
                <a:latin typeface="Arial" panose="020B0604020202020204" pitchFamily="34" charset="0"/>
                <a:cs typeface="Arial" panose="020B0604020202020204" pitchFamily="34" charset="0"/>
              </a:rPr>
              <a:t>Customs Duty Adjustment</a:t>
            </a:r>
            <a:r>
              <a:rPr lang="en-US" sz="1000" b="1"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The Appellant is rightfully eligible for custom duty adjustment (agreeing that adjustment is sought only on proportionate basis of non-</a:t>
            </a:r>
            <a:r>
              <a:rPr lang="en-US" sz="1000" dirty="0" err="1">
                <a:latin typeface="Arial" panose="020B0604020202020204" pitchFamily="34" charset="0"/>
                <a:cs typeface="Arial" panose="020B0604020202020204" pitchFamily="34" charset="0"/>
              </a:rPr>
              <a:t>cenvatable</a:t>
            </a:r>
            <a:r>
              <a:rPr lang="en-US" sz="1000" dirty="0">
                <a:latin typeface="Arial" panose="020B0604020202020204" pitchFamily="34" charset="0"/>
                <a:cs typeface="Arial" panose="020B0604020202020204" pitchFamily="34" charset="0"/>
              </a:rPr>
              <a:t> portion of basic customs duty, and that mere narrow down of difference cannot be a basis to deny the same.</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r>
              <a:rPr lang="en-US" sz="1000" u="sng" dirty="0">
                <a:latin typeface="Arial" panose="020B0604020202020204" pitchFamily="34" charset="0"/>
                <a:cs typeface="Arial" panose="020B0604020202020204" pitchFamily="34" charset="0"/>
              </a:rPr>
              <a:t>Working Capital Adjustment(WCA)</a:t>
            </a:r>
            <a:r>
              <a:rPr lang="en-US" sz="1000" b="1"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Directed AO to allow WCA considering differences in working capital levels between the Appellant and </a:t>
            </a:r>
            <a:r>
              <a:rPr lang="en-US" sz="1000" dirty="0" err="1">
                <a:latin typeface="Arial" panose="020B0604020202020204" pitchFamily="34" charset="0"/>
                <a:cs typeface="Arial" panose="020B0604020202020204" pitchFamily="34" charset="0"/>
              </a:rPr>
              <a:t>comparables</a:t>
            </a:r>
            <a:r>
              <a:rPr lang="en-US" sz="1000" dirty="0">
                <a:latin typeface="Arial" panose="020B0604020202020204" pitchFamily="34" charset="0"/>
                <a:cs typeface="Arial" panose="020B0604020202020204" pitchFamily="34" charset="0"/>
              </a:rPr>
              <a:t>. Emphasized that methodology aligns with OECD guidance and was accepted in earlier years.</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id="{C52E30E9-1E2B-9D27-4635-695AFB5C0890}"/>
              </a:ext>
            </a:extLst>
          </p:cNvPr>
          <p:cNvCxnSpPr>
            <a:cxnSpLocks/>
          </p:cNvCxnSpPr>
          <p:nvPr/>
        </p:nvCxnSpPr>
        <p:spPr>
          <a:xfrm>
            <a:off x="400050" y="5568584"/>
            <a:ext cx="232410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2145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62C4E1-F774-1E38-1517-4B2D3F98433B}"/>
              </a:ext>
            </a:extLst>
          </p:cNvPr>
          <p:cNvSpPr>
            <a:spLocks noGrp="1"/>
          </p:cNvSpPr>
          <p:nvPr>
            <p:ph type="sldNum" sz="quarter" idx="12"/>
          </p:nvPr>
        </p:nvSpPr>
        <p:spPr/>
        <p:txBody>
          <a:bodyPr/>
          <a:lstStyle/>
          <a:p>
            <a:fld id="{7E7C7E56-9A1A-4320-9D33-92DC92AF58E0}" type="slidenum">
              <a:rPr lang="en-US" smtClean="0"/>
              <a:t>3</a:t>
            </a:fld>
            <a:endParaRPr lang="en-US"/>
          </a:p>
        </p:txBody>
      </p:sp>
      <p:grpSp>
        <p:nvGrpSpPr>
          <p:cNvPr id="3" name="Group 2">
            <a:extLst>
              <a:ext uri="{FF2B5EF4-FFF2-40B4-BE49-F238E27FC236}">
                <a16:creationId xmlns:a16="http://schemas.microsoft.com/office/drawing/2014/main" id="{9196CC21-EB3C-65FE-5AB9-B5189787DCEF}"/>
              </a:ext>
            </a:extLst>
          </p:cNvPr>
          <p:cNvGrpSpPr/>
          <p:nvPr/>
        </p:nvGrpSpPr>
        <p:grpSpPr>
          <a:xfrm>
            <a:off x="0" y="0"/>
            <a:ext cx="6858000" cy="1317965"/>
            <a:chOff x="0" y="-12985"/>
            <a:chExt cx="6858000" cy="1317965"/>
          </a:xfrm>
        </p:grpSpPr>
        <p:sp>
          <p:nvSpPr>
            <p:cNvPr id="4" name="Rectangle 3">
              <a:extLst>
                <a:ext uri="{FF2B5EF4-FFF2-40B4-BE49-F238E27FC236}">
                  <a16:creationId xmlns:a16="http://schemas.microsoft.com/office/drawing/2014/main" id="{223C7DD5-158C-F739-CC1B-91EEC02347BA}"/>
                </a:ext>
              </a:extLst>
            </p:cNvPr>
            <p:cNvSpPr/>
            <p:nvPr/>
          </p:nvSpPr>
          <p:spPr>
            <a:xfrm>
              <a:off x="0" y="-12985"/>
              <a:ext cx="6858000" cy="576128"/>
            </a:xfrm>
            <a:prstGeom prst="rect">
              <a:avLst/>
            </a:prstGeom>
            <a:solidFill>
              <a:schemeClr val="accent6"/>
            </a:solidFill>
            <a:ln>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600"/>
                </a:lnSpc>
              </a:pPr>
              <a:r>
                <a:rPr lang="en-US" sz="2400" b="1" dirty="0">
                  <a:solidFill>
                    <a:schemeClr val="bg1"/>
                  </a:solidFill>
                  <a:latin typeface="Arial" panose="020B0604020202020204" pitchFamily="34" charset="0"/>
                  <a:cs typeface="Arial" panose="020B0604020202020204" pitchFamily="34" charset="0"/>
                </a:rPr>
                <a:t>PKAA</a:t>
              </a:r>
              <a:r>
                <a:rPr lang="en-US" b="1" dirty="0">
                  <a:solidFill>
                    <a:schemeClr val="bg1"/>
                  </a:solidFill>
                  <a:latin typeface="Arial" panose="020B0604020202020204" pitchFamily="34" charset="0"/>
                  <a:cs typeface="Arial" panose="020B0604020202020204" pitchFamily="34" charset="0"/>
                </a:rPr>
                <a:t> &amp; Associates</a:t>
              </a:r>
            </a:p>
            <a:p>
              <a:pPr algn="ctr">
                <a:lnSpc>
                  <a:spcPts val="1600"/>
                </a:lnSpc>
              </a:pPr>
              <a:r>
                <a:rPr lang="en-US" sz="1400" i="1" dirty="0">
                  <a:solidFill>
                    <a:schemeClr val="bg1"/>
                  </a:solidFill>
                  <a:latin typeface="Arial" panose="020B0604020202020204" pitchFamily="34" charset="0"/>
                  <a:cs typeface="Arial" panose="020B0604020202020204" pitchFamily="34" charset="0"/>
                </a:rPr>
                <a:t>Chartered Accountants</a:t>
              </a:r>
            </a:p>
          </p:txBody>
        </p:sp>
        <p:sp>
          <p:nvSpPr>
            <p:cNvPr id="5" name="Rectangle 4">
              <a:extLst>
                <a:ext uri="{FF2B5EF4-FFF2-40B4-BE49-F238E27FC236}">
                  <a16:creationId xmlns:a16="http://schemas.microsoft.com/office/drawing/2014/main" id="{1D035386-F32F-6A2F-66A2-D15A49E9FA7F}"/>
                </a:ext>
              </a:extLst>
            </p:cNvPr>
            <p:cNvSpPr/>
            <p:nvPr/>
          </p:nvSpPr>
          <p:spPr>
            <a:xfrm>
              <a:off x="0" y="539015"/>
              <a:ext cx="6858000" cy="291859"/>
            </a:xfrm>
            <a:prstGeom prst="rect">
              <a:avLst/>
            </a:prstGeom>
            <a:solidFill>
              <a:schemeClr val="bg1"/>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accent6"/>
                  </a:solidFill>
                  <a:latin typeface="Arial" panose="020B0604020202020204" pitchFamily="34" charset="0"/>
                  <a:cs typeface="Arial" panose="020B0604020202020204" pitchFamily="34" charset="0"/>
                </a:rPr>
                <a:t>THE DIM</a:t>
              </a:r>
              <a:r>
                <a:rPr lang="en-IN" b="1" dirty="0">
                  <a:solidFill>
                    <a:schemeClr val="accent6"/>
                  </a:solidFill>
                  <a:latin typeface="Arial" panose="020B0604020202020204" pitchFamily="34" charset="0"/>
                  <a:ea typeface="MS PGothic" panose="020B0600070205080204" pitchFamily="34" charset="-128"/>
                  <a:cs typeface="Arial" panose="020B0604020202020204" pitchFamily="34" charset="0"/>
                </a:rPr>
                <a:t>E</a:t>
              </a:r>
              <a:r>
                <a:rPr lang="en-US" b="1" dirty="0">
                  <a:solidFill>
                    <a:schemeClr val="accent6"/>
                  </a:solidFill>
                  <a:latin typeface="Arial" panose="020B0604020202020204" pitchFamily="34" charset="0"/>
                  <a:cs typeface="Arial" panose="020B0604020202020204" pitchFamily="34" charset="0"/>
                </a:rPr>
                <a:t>NSIONS</a:t>
              </a:r>
            </a:p>
          </p:txBody>
        </p:sp>
        <p:sp>
          <p:nvSpPr>
            <p:cNvPr id="6" name="Rectangle 5">
              <a:extLst>
                <a:ext uri="{FF2B5EF4-FFF2-40B4-BE49-F238E27FC236}">
                  <a16:creationId xmlns:a16="http://schemas.microsoft.com/office/drawing/2014/main" id="{CFB32CF2-E260-F736-A3E9-1326C24A21E8}"/>
                </a:ext>
              </a:extLst>
            </p:cNvPr>
            <p:cNvSpPr/>
            <p:nvPr/>
          </p:nvSpPr>
          <p:spPr>
            <a:xfrm>
              <a:off x="0" y="830874"/>
              <a:ext cx="3582011"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Monthly Newsletter - 5 July 2025</a:t>
              </a:r>
              <a:endParaRPr lang="en-US" b="1" i="1" dirty="0">
                <a:solidFill>
                  <a:schemeClr val="bg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ECB99191-2B89-DD87-C2D8-EF83445A037F}"/>
                </a:ext>
              </a:extLst>
            </p:cNvPr>
            <p:cNvSpPr/>
            <p:nvPr/>
          </p:nvSpPr>
          <p:spPr>
            <a:xfrm>
              <a:off x="3582011" y="830874"/>
              <a:ext cx="3275989" cy="474106"/>
            </a:xfrm>
            <a:prstGeom prst="rect">
              <a:avLst/>
            </a:prstGeom>
            <a:solidFill>
              <a:srgbClr val="92D050"/>
            </a:solid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i="1" dirty="0">
                  <a:solidFill>
                    <a:schemeClr val="bg1"/>
                  </a:solidFill>
                  <a:latin typeface="Arial" panose="020B0604020202020204" pitchFamily="34" charset="0"/>
                  <a:cs typeface="Arial" panose="020B0604020202020204" pitchFamily="34" charset="0"/>
                </a:rPr>
                <a:t>For Private Circulation Only </a:t>
              </a:r>
              <a:r>
                <a:rPr lang="en-US" b="1" i="1" dirty="0">
                  <a:solidFill>
                    <a:schemeClr val="bg1"/>
                  </a:solidFill>
                  <a:latin typeface="Arial" panose="020B0604020202020204" pitchFamily="34" charset="0"/>
                  <a:cs typeface="Arial" panose="020B0604020202020204" pitchFamily="34" charset="0"/>
                </a:rPr>
                <a:t> </a:t>
              </a:r>
            </a:p>
          </p:txBody>
        </p:sp>
      </p:grpSp>
      <p:sp>
        <p:nvSpPr>
          <p:cNvPr id="24" name="TextBox 23">
            <a:extLst>
              <a:ext uri="{FF2B5EF4-FFF2-40B4-BE49-F238E27FC236}">
                <a16:creationId xmlns:a16="http://schemas.microsoft.com/office/drawing/2014/main" id="{745DC8F6-46C9-B7C0-3DFE-80716BA80E40}"/>
              </a:ext>
            </a:extLst>
          </p:cNvPr>
          <p:cNvSpPr txBox="1"/>
          <p:nvPr/>
        </p:nvSpPr>
        <p:spPr>
          <a:xfrm>
            <a:off x="332716" y="1395859"/>
            <a:ext cx="3096284" cy="7848302"/>
          </a:xfrm>
          <a:prstGeom prst="rect">
            <a:avLst/>
          </a:prstGeom>
          <a:noFill/>
        </p:spPr>
        <p:txBody>
          <a:bodyPr wrap="square">
            <a:spAutoFit/>
          </a:bodyPr>
          <a:lstStyle/>
          <a:p>
            <a:pPr marL="355600" lvl="1" indent="-174625" algn="just">
              <a:buClr>
                <a:srgbClr val="92D050"/>
              </a:buClr>
              <a:buFont typeface="Wingdings" panose="05000000000000000000" pitchFamily="2" charset="2"/>
              <a:buChar char="Ø"/>
            </a:pPr>
            <a:r>
              <a:rPr lang="en-US" sz="1000" u="sng" dirty="0">
                <a:latin typeface="Arial" panose="020B0604020202020204" pitchFamily="34" charset="0"/>
                <a:cs typeface="Arial" panose="020B0604020202020204" pitchFamily="34" charset="0"/>
              </a:rPr>
              <a:t>Miscellaneous Expenses as Operating</a:t>
            </a:r>
            <a:r>
              <a:rPr lang="en-US" sz="1000" dirty="0">
                <a:latin typeface="Arial" panose="020B0604020202020204" pitchFamily="34" charset="0"/>
                <a:cs typeface="Arial" panose="020B0604020202020204" pitchFamily="34" charset="0"/>
              </a:rPr>
              <a:t>: Miscellaneous expenses should be treated as operating expenses for both Appellant and comparable. Found merit in Appellant’s submission that such costs are incurred in ordinary business and supported by E-Value serve ruling.</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r>
              <a:rPr lang="en-US" sz="1000" u="sng" dirty="0">
                <a:latin typeface="Arial" panose="020B0604020202020204" pitchFamily="34" charset="0"/>
                <a:cs typeface="Arial" panose="020B0604020202020204" pitchFamily="34" charset="0"/>
              </a:rPr>
              <a:t>Royalty Payment Disallowance</a:t>
            </a:r>
            <a:r>
              <a:rPr lang="en-US" sz="1000" dirty="0">
                <a:latin typeface="Arial" panose="020B0604020202020204" pitchFamily="34" charset="0"/>
                <a:cs typeface="Arial" panose="020B0604020202020204" pitchFamily="34" charset="0"/>
              </a:rPr>
              <a:t>: Genuineness of the expenditure stands established since TPO/DRP did not doubt the fact that Appellant is dependent on its AE for the technology to manufacture auto components. Follows various precedents and upholds the Appellant's aggregation approach for benchmarking, directing AO to aggregate Royalty Payments and benchmark the same under TNMM.</a:t>
            </a:r>
            <a:endParaRPr lang="it-IT"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endParaRPr lang="it-IT"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r>
              <a:rPr lang="it-IT" sz="1000" u="sng" dirty="0">
                <a:latin typeface="Arial" panose="020B0604020202020204" pitchFamily="34" charset="0"/>
                <a:cs typeface="Arial" panose="020B0604020202020204" pitchFamily="34" charset="0"/>
              </a:rPr>
              <a:t>Technical Fee Disallowance</a:t>
            </a:r>
            <a:r>
              <a:rPr lang="it-IT" sz="1000"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since it has already been held that the Appellant has derived benefit from payment of royalty and technical fees, the same needs to be considered as operating expense while determining the margins of the appellant under TNMM</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Ø"/>
            </a:pPr>
            <a:r>
              <a:rPr lang="en-US" sz="1000" u="sng" dirty="0">
                <a:latin typeface="Arial" panose="020B0604020202020204" pitchFamily="34" charset="0"/>
                <a:cs typeface="Arial" panose="020B0604020202020204" pitchFamily="34" charset="0"/>
              </a:rPr>
              <a:t>Double Disallowance Rectified</a:t>
            </a:r>
            <a:r>
              <a:rPr lang="en-US" sz="1000" dirty="0">
                <a:latin typeface="Arial" panose="020B0604020202020204" pitchFamily="34" charset="0"/>
                <a:cs typeface="Arial" panose="020B0604020202020204" pitchFamily="34" charset="0"/>
              </a:rPr>
              <a:t>: Directed that royalty and technical fees be treated as operating expenses while computing TNMM margins, unless disallowed separately.</a:t>
            </a:r>
          </a:p>
          <a:p>
            <a:pPr marL="355600" lvl="1" indent="-174625" algn="just">
              <a:buClr>
                <a:srgbClr val="92D050"/>
              </a:buClr>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r>
              <a:rPr lang="en-IN" sz="1000" b="1" dirty="0" err="1">
                <a:solidFill>
                  <a:srgbClr val="92D050"/>
                </a:solidFill>
                <a:latin typeface="Arial" panose="020B0604020202020204" pitchFamily="34" charset="0"/>
                <a:cs typeface="Arial" panose="020B0604020202020204" pitchFamily="34" charset="0"/>
              </a:rPr>
              <a:t>Doowon</a:t>
            </a:r>
            <a:r>
              <a:rPr lang="en-IN" sz="1000" b="1" dirty="0">
                <a:solidFill>
                  <a:srgbClr val="92D050"/>
                </a:solidFill>
                <a:latin typeface="Arial" panose="020B0604020202020204" pitchFamily="34" charset="0"/>
                <a:cs typeface="Arial" panose="020B0604020202020204" pitchFamily="34" charset="0"/>
              </a:rPr>
              <a:t> Automotive Systems India </a:t>
            </a:r>
            <a:r>
              <a:rPr lang="en-IN" sz="1000" b="1" dirty="0" err="1">
                <a:solidFill>
                  <a:srgbClr val="92D050"/>
                </a:solidFill>
                <a:latin typeface="Arial" panose="020B0604020202020204" pitchFamily="34" charset="0"/>
                <a:cs typeface="Arial" panose="020B0604020202020204" pitchFamily="34" charset="0"/>
              </a:rPr>
              <a:t>Pvt.</a:t>
            </a:r>
            <a:r>
              <a:rPr lang="en-IN" sz="1000" b="1" dirty="0">
                <a:solidFill>
                  <a:srgbClr val="92D050"/>
                </a:solidFill>
                <a:latin typeface="Arial" panose="020B0604020202020204" pitchFamily="34" charset="0"/>
                <a:cs typeface="Arial" panose="020B0604020202020204" pitchFamily="34" charset="0"/>
              </a:rPr>
              <a:t> Ltd. V DCIT, (IT(TP)Ano. 88/</a:t>
            </a:r>
            <a:r>
              <a:rPr lang="en-IN" sz="1000" b="1" dirty="0" err="1">
                <a:solidFill>
                  <a:srgbClr val="92D050"/>
                </a:solidFill>
                <a:latin typeface="Arial" panose="020B0604020202020204" pitchFamily="34" charset="0"/>
                <a:cs typeface="Arial" panose="020B0604020202020204" pitchFamily="34" charset="0"/>
              </a:rPr>
              <a:t>Chny</a:t>
            </a:r>
            <a:r>
              <a:rPr lang="en-IN" sz="1000" b="1" dirty="0">
                <a:solidFill>
                  <a:srgbClr val="92D050"/>
                </a:solidFill>
                <a:latin typeface="Arial" panose="020B0604020202020204" pitchFamily="34" charset="0"/>
                <a:cs typeface="Arial" panose="020B0604020202020204" pitchFamily="34" charset="0"/>
              </a:rPr>
              <a:t>/2024</a:t>
            </a:r>
            <a:endParaRPr lang="en-IN" sz="1000" dirty="0">
              <a:solidFill>
                <a:srgbClr val="92D050"/>
              </a:solidFill>
              <a:latin typeface="Arial" panose="020B0604020202020204" pitchFamily="34" charset="0"/>
              <a:cs typeface="Arial" panose="020B0604020202020204" pitchFamily="34" charset="0"/>
            </a:endParaRPr>
          </a:p>
          <a:p>
            <a:r>
              <a:rPr lang="en-IN" b="1" dirty="0"/>
              <a:t> </a:t>
            </a:r>
            <a:endParaRPr lang="en-IN" dirty="0"/>
          </a:p>
          <a:p>
            <a:pPr algn="just">
              <a:buClr>
                <a:srgbClr val="92D050"/>
              </a:buClr>
            </a:pPr>
            <a:r>
              <a:rPr lang="en-US" sz="2000" b="1" dirty="0">
                <a:latin typeface="Arial" panose="020B0604020202020204" pitchFamily="34" charset="0"/>
                <a:cs typeface="Arial" panose="020B0604020202020204" pitchFamily="34" charset="0"/>
              </a:rPr>
              <a:t>INDIRECT TAXATION</a:t>
            </a:r>
            <a:endParaRPr lang="en-US" sz="1000" b="1" dirty="0">
              <a:latin typeface="Arial" panose="020B0604020202020204" pitchFamily="34" charset="0"/>
              <a:cs typeface="Arial" panose="020B0604020202020204" pitchFamily="34" charset="0"/>
            </a:endParaRPr>
          </a:p>
          <a:p>
            <a:pPr algn="just">
              <a:buClr>
                <a:srgbClr val="92D050"/>
              </a:buClr>
            </a:pPr>
            <a:r>
              <a:rPr lang="en-US" b="1" dirty="0">
                <a:solidFill>
                  <a:srgbClr val="92D050"/>
                </a:solidFill>
                <a:latin typeface="Arial" panose="020B0604020202020204" pitchFamily="34" charset="0"/>
                <a:cs typeface="Arial" panose="020B0604020202020204" pitchFamily="34" charset="0"/>
              </a:rPr>
              <a:t>Judicial Rulings</a:t>
            </a:r>
          </a:p>
          <a:p>
            <a:pPr algn="just">
              <a:lnSpc>
                <a:spcPts val="1200"/>
              </a:lnSpc>
              <a:buClr>
                <a:srgbClr val="92D050"/>
              </a:buClr>
            </a:pPr>
            <a:endParaRPr lang="en-US" b="1" dirty="0">
              <a:solidFill>
                <a:srgbClr val="92D050"/>
              </a:solidFill>
              <a:latin typeface="Arial" panose="020B0604020202020204" pitchFamily="34" charset="0"/>
              <a:cs typeface="Arial" panose="020B0604020202020204" pitchFamily="34" charset="0"/>
            </a:endParaRPr>
          </a:p>
          <a:p>
            <a:pPr algn="just">
              <a:buClr>
                <a:srgbClr val="92D050"/>
              </a:buClr>
            </a:pPr>
            <a:r>
              <a:rPr lang="en-US" sz="1000" b="1" dirty="0">
                <a:latin typeface="Arial" panose="020B0604020202020204" pitchFamily="34" charset="0"/>
                <a:cs typeface="Arial" panose="020B0604020202020204" pitchFamily="34" charset="0"/>
              </a:rPr>
              <a:t>Attachment u/s 83 of</a:t>
            </a:r>
            <a:r>
              <a:rPr lang="it-IT" sz="1000" b="1" i="1" dirty="0">
                <a:solidFill>
                  <a:schemeClr val="accent6"/>
                </a:solidFill>
                <a:latin typeface="Arial" panose="020B0604020202020204" pitchFamily="34" charset="0"/>
                <a:cs typeface="Arial" panose="020B0604020202020204" pitchFamily="34" charset="0"/>
              </a:rPr>
              <a:t> </a:t>
            </a:r>
            <a:r>
              <a:rPr lang="en-US" sz="1000" b="1" dirty="0">
                <a:latin typeface="Arial" panose="020B0604020202020204" pitchFamily="34" charset="0"/>
                <a:cs typeface="Arial" panose="020B0604020202020204" pitchFamily="34" charset="0"/>
              </a:rPr>
              <a:t>Cash Credit Account is Invalid as it is a Liability, not property</a:t>
            </a:r>
          </a:p>
          <a:p>
            <a:pPr algn="just">
              <a:buClr>
                <a:srgbClr val="92D050"/>
              </a:buClr>
            </a:pPr>
            <a:endParaRPr lang="en-US" sz="1000" b="1"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Section 83 allows attachment of any property including bank account of the taxable person.</a:t>
            </a:r>
          </a:p>
          <a:p>
            <a:pPr marL="171450" indent="-171450"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71450" indent="-171450"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A Cash Credit Account is not an asset, but a loan facility (liability) extended by the bank to the account holder.</a:t>
            </a:r>
          </a:p>
        </p:txBody>
      </p:sp>
      <p:cxnSp>
        <p:nvCxnSpPr>
          <p:cNvPr id="10" name="Straight Connector 9">
            <a:extLst>
              <a:ext uri="{FF2B5EF4-FFF2-40B4-BE49-F238E27FC236}">
                <a16:creationId xmlns:a16="http://schemas.microsoft.com/office/drawing/2014/main" id="{ECA9E682-A6A5-6506-BED5-BB34B479B6F6}"/>
              </a:ext>
            </a:extLst>
          </p:cNvPr>
          <p:cNvCxnSpPr>
            <a:cxnSpLocks/>
          </p:cNvCxnSpPr>
          <p:nvPr/>
        </p:nvCxnSpPr>
        <p:spPr>
          <a:xfrm>
            <a:off x="332716" y="9283984"/>
            <a:ext cx="6053797" cy="21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FC4728B-1B06-A5FE-537C-3780954208B8}"/>
              </a:ext>
            </a:extLst>
          </p:cNvPr>
          <p:cNvSpPr txBox="1"/>
          <p:nvPr/>
        </p:nvSpPr>
        <p:spPr>
          <a:xfrm>
            <a:off x="291932" y="9308690"/>
            <a:ext cx="6274135" cy="400110"/>
          </a:xfrm>
          <a:prstGeom prst="rect">
            <a:avLst/>
          </a:prstGeom>
          <a:noFill/>
        </p:spPr>
        <p:txBody>
          <a:bodyPr wrap="square" rtlCol="0">
            <a:spAutoFit/>
          </a:bodyPr>
          <a:lstStyle/>
          <a:p>
            <a:r>
              <a:rPr lang="en-US" sz="1000" i="1" dirty="0">
                <a:latin typeface="Arial" panose="020B0604020202020204" pitchFamily="34" charset="0"/>
                <a:cs typeface="Arial" panose="020B0604020202020204" pitchFamily="34" charset="0"/>
              </a:rPr>
              <a:t>Contact us: Pawan Kumar Agarwal, </a:t>
            </a:r>
            <a:r>
              <a:rPr lang="en-US" sz="1000" i="1" u="sng" dirty="0">
                <a:solidFill>
                  <a:schemeClr val="accent1"/>
                </a:solidFill>
                <a:latin typeface="Arial" panose="020B0604020202020204" pitchFamily="34" charset="0"/>
                <a:cs typeface="Arial" panose="020B0604020202020204" pitchFamily="34" charset="0"/>
              </a:rPr>
              <a:t>pka@pkaassociates.in</a:t>
            </a:r>
            <a:r>
              <a:rPr lang="en-US" sz="1000" i="1" dirty="0">
                <a:latin typeface="Arial" panose="020B0604020202020204" pitchFamily="34" charset="0"/>
                <a:cs typeface="Arial" panose="020B0604020202020204" pitchFamily="34" charset="0"/>
              </a:rPr>
              <a:t>; 011-40112734; 93101-52152</a:t>
            </a:r>
          </a:p>
          <a:p>
            <a:r>
              <a:rPr lang="en-US" sz="1000" i="1" dirty="0">
                <a:latin typeface="Arial" panose="020B0604020202020204" pitchFamily="34" charset="0"/>
                <a:cs typeface="Arial" panose="020B0604020202020204" pitchFamily="34" charset="0"/>
              </a:rPr>
              <a:t>Our Offices: New Delhi, Mumbai, Raipur</a:t>
            </a:r>
          </a:p>
        </p:txBody>
      </p:sp>
      <p:cxnSp>
        <p:nvCxnSpPr>
          <p:cNvPr id="11" name="Straight Connector 10">
            <a:extLst>
              <a:ext uri="{FF2B5EF4-FFF2-40B4-BE49-F238E27FC236}">
                <a16:creationId xmlns:a16="http://schemas.microsoft.com/office/drawing/2014/main" id="{74C676F6-D911-39CE-6689-5DCFBAE03491}"/>
              </a:ext>
            </a:extLst>
          </p:cNvPr>
          <p:cNvCxnSpPr>
            <a:cxnSpLocks/>
          </p:cNvCxnSpPr>
          <p:nvPr/>
        </p:nvCxnSpPr>
        <p:spPr>
          <a:xfrm>
            <a:off x="3582011" y="3888292"/>
            <a:ext cx="2906253"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1086A40-3F96-07DC-FA26-31AB80BCC568}"/>
              </a:ext>
            </a:extLst>
          </p:cNvPr>
          <p:cNvCxnSpPr>
            <a:cxnSpLocks/>
          </p:cNvCxnSpPr>
          <p:nvPr/>
        </p:nvCxnSpPr>
        <p:spPr>
          <a:xfrm>
            <a:off x="409575" y="6735435"/>
            <a:ext cx="2775585" cy="0"/>
          </a:xfrm>
          <a:prstGeom prst="line">
            <a:avLst/>
          </a:prstGeom>
          <a:ln w="9525">
            <a:solidFill>
              <a:srgbClr val="92D05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B8E3681D-94A2-B100-084B-E2B19B353CE2}"/>
              </a:ext>
            </a:extLst>
          </p:cNvPr>
          <p:cNvSpPr txBox="1"/>
          <p:nvPr/>
        </p:nvSpPr>
        <p:spPr>
          <a:xfrm>
            <a:off x="3428999" y="1395859"/>
            <a:ext cx="3275989" cy="3016210"/>
          </a:xfrm>
          <a:prstGeom prst="rect">
            <a:avLst/>
          </a:prstGeom>
          <a:noFill/>
        </p:spPr>
        <p:txBody>
          <a:bodyPr wrap="square">
            <a:spAutoFit/>
          </a:bodyPr>
          <a:lstStyle/>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Therefore, such an account cannot be treated as “property” belonging to the Appellant.</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phrase "including bank account" in Section 83 refers to positive balance accounts, not loan accounts like cash credit.</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Attachment of Cash Credit Account is invalid under Section 83.</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r>
              <a:rPr lang="en-US" sz="1000" dirty="0">
                <a:latin typeface="Arial" panose="020B0604020202020204" pitchFamily="34" charset="0"/>
                <a:cs typeface="Arial" panose="020B0604020202020204" pitchFamily="34" charset="0"/>
              </a:rPr>
              <a:t>The Hon’ble Bombay Court ruled in favor of the Appellant and quashed the order.</a:t>
            </a: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57150" lvl="1">
              <a:buClr>
                <a:srgbClr val="92D050"/>
              </a:buClr>
            </a:pPr>
            <a:r>
              <a:rPr lang="en-US" sz="1000" b="1" dirty="0" err="1">
                <a:solidFill>
                  <a:srgbClr val="92D050"/>
                </a:solidFill>
                <a:latin typeface="Arial" panose="020B0604020202020204" pitchFamily="34" charset="0"/>
                <a:cs typeface="Arial" panose="020B0604020202020204" pitchFamily="34" charset="0"/>
              </a:rPr>
              <a:t>Skytech</a:t>
            </a:r>
            <a:r>
              <a:rPr lang="en-US" sz="1000" b="1" dirty="0">
                <a:solidFill>
                  <a:srgbClr val="92D050"/>
                </a:solidFill>
                <a:latin typeface="Arial" panose="020B0604020202020204" pitchFamily="34" charset="0"/>
                <a:cs typeface="Arial" panose="020B0604020202020204" pitchFamily="34" charset="0"/>
              </a:rPr>
              <a:t> Rolling Mills Private Limited v. Joint </a:t>
            </a:r>
          </a:p>
          <a:p>
            <a:pPr marL="0" lvl="1">
              <a:buClr>
                <a:srgbClr val="92D050"/>
              </a:buClr>
            </a:pPr>
            <a:r>
              <a:rPr lang="en-US" sz="1000" b="1" dirty="0">
                <a:solidFill>
                  <a:srgbClr val="92D050"/>
                </a:solidFill>
                <a:latin typeface="Arial" panose="020B0604020202020204" pitchFamily="34" charset="0"/>
                <a:cs typeface="Arial" panose="020B0604020202020204" pitchFamily="34" charset="0"/>
              </a:rPr>
              <a:t>  Commissioner of State Tax (HC Bombay)</a:t>
            </a:r>
          </a:p>
          <a:p>
            <a:pPr marL="0" lvl="1" indent="-174625">
              <a:buClr>
                <a:srgbClr val="92D050"/>
              </a:buClr>
              <a:buFont typeface="Wingdings" panose="05000000000000000000" pitchFamily="2" charset="2"/>
              <a:buChar char="§"/>
            </a:pPr>
            <a:endParaRPr lang="en-US" sz="1000" b="1" dirty="0">
              <a:solidFill>
                <a:srgbClr val="92D050"/>
              </a:solidFill>
              <a:latin typeface="Arial" panose="020B0604020202020204" pitchFamily="34" charset="0"/>
              <a:cs typeface="Arial" panose="020B0604020202020204" pitchFamily="34" charset="0"/>
            </a:endParaRPr>
          </a:p>
          <a:p>
            <a:pPr marL="180975" lvl="1" algn="just">
              <a:buClr>
                <a:srgbClr val="92D050"/>
              </a:buClr>
            </a:pPr>
            <a:endParaRPr lang="en-US" sz="1000" dirty="0">
              <a:latin typeface="Arial" panose="020B0604020202020204" pitchFamily="34" charset="0"/>
              <a:cs typeface="Arial" panose="020B0604020202020204" pitchFamily="34" charset="0"/>
            </a:endParaRPr>
          </a:p>
          <a:p>
            <a:pPr marL="355600" lvl="1" indent="-174625" algn="just">
              <a:buClr>
                <a:srgbClr val="92D050"/>
              </a:buClr>
              <a:buFont typeface="Wingdings" panose="05000000000000000000" pitchFamily="2" charset="2"/>
              <a:buChar char="§"/>
            </a:pPr>
            <a:endParaRPr lang="en-US" sz="1000" dirty="0">
              <a:latin typeface="Arial" panose="020B0604020202020204" pitchFamily="34" charset="0"/>
              <a:cs typeface="Arial" panose="020B0604020202020204" pitchFamily="34" charset="0"/>
            </a:endParaRPr>
          </a:p>
          <a:p>
            <a:pPr marL="180975" lvl="1" algn="just">
              <a:buClr>
                <a:srgbClr val="92D050"/>
              </a:buClr>
            </a:pPr>
            <a:endParaRPr lang="it-IT"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30087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C1E72301B36045A2EAE451BE2D3323" ma:contentTypeVersion="13" ma:contentTypeDescription="Create a new document." ma:contentTypeScope="" ma:versionID="0a89d00b1dbca0cd12304c70f3b3cfb5">
  <xsd:schema xmlns:xsd="http://www.w3.org/2001/XMLSchema" xmlns:xs="http://www.w3.org/2001/XMLSchema" xmlns:p="http://schemas.microsoft.com/office/2006/metadata/properties" xmlns:ns3="05ba998c-b736-49f9-b09a-901509e6ac8f" xmlns:ns4="322b5522-6852-4413-87b6-2efffd16c2b1" targetNamespace="http://schemas.microsoft.com/office/2006/metadata/properties" ma:root="true" ma:fieldsID="bb69fef75ccb5e3337f1ca273ba460ed" ns3:_="" ns4:_="">
    <xsd:import namespace="05ba998c-b736-49f9-b09a-901509e6ac8f"/>
    <xsd:import namespace="322b5522-6852-4413-87b6-2efffd16c2b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ba998c-b736-49f9-b09a-901509e6ac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2b5522-6852-4413-87b6-2efffd16c2b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05ba998c-b736-49f9-b09a-901509e6ac8f" xsi:nil="true"/>
  </documentManagement>
</p:properties>
</file>

<file path=customXml/itemProps1.xml><?xml version="1.0" encoding="utf-8"?>
<ds:datastoreItem xmlns:ds="http://schemas.openxmlformats.org/officeDocument/2006/customXml" ds:itemID="{FF69BAF7-15C3-4366-A087-D78091851E41}">
  <ds:schemaRefs>
    <ds:schemaRef ds:uri="http://schemas.microsoft.com/sharepoint/v3/contenttype/forms"/>
  </ds:schemaRefs>
</ds:datastoreItem>
</file>

<file path=customXml/itemProps2.xml><?xml version="1.0" encoding="utf-8"?>
<ds:datastoreItem xmlns:ds="http://schemas.openxmlformats.org/officeDocument/2006/customXml" ds:itemID="{7FB336F7-01A9-4A80-9510-5A51C20845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ba998c-b736-49f9-b09a-901509e6ac8f"/>
    <ds:schemaRef ds:uri="322b5522-6852-4413-87b6-2efffd16c2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BD438-E842-4146-93A6-CF1FE442970B}">
  <ds:schemaRefs>
    <ds:schemaRef ds:uri="http://schemas.microsoft.com/office/2006/metadata/properties"/>
    <ds:schemaRef ds:uri="http://www.w3.org/XML/1998/namespace"/>
    <ds:schemaRef ds:uri="http://purl.org/dc/elements/1.1/"/>
    <ds:schemaRef ds:uri="http://purl.org/dc/terms/"/>
    <ds:schemaRef ds:uri="http://schemas.microsoft.com/office/infopath/2007/PartnerControls"/>
    <ds:schemaRef ds:uri="322b5522-6852-4413-87b6-2efffd16c2b1"/>
    <ds:schemaRef ds:uri="http://schemas.microsoft.com/office/2006/documentManagement/types"/>
    <ds:schemaRef ds:uri="http://schemas.openxmlformats.org/package/2006/metadata/core-properties"/>
    <ds:schemaRef ds:uri="05ba998c-b736-49f9-b09a-901509e6ac8f"/>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2290</TotalTime>
  <Words>1579</Words>
  <Application>Microsoft Office PowerPoint</Application>
  <PresentationFormat>A4 Paper (210x297 mm)</PresentationFormat>
  <Paragraphs>118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Wingdings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DT Pkaassociates</dc:creator>
  <cp:lastModifiedBy>PKAA</cp:lastModifiedBy>
  <cp:revision>145</cp:revision>
  <cp:lastPrinted>2025-07-03T06:27:22Z</cp:lastPrinted>
  <dcterms:created xsi:type="dcterms:W3CDTF">2022-06-25T11:16:59Z</dcterms:created>
  <dcterms:modified xsi:type="dcterms:W3CDTF">2025-07-05T05:05:45Z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0x01010041C1E72301B36045A2EAE451BE2D3323</vt:lpwstr>
  </property>
</Properties>
</file>